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61" r:id="rId2"/>
    <p:sldId id="263" r:id="rId3"/>
    <p:sldId id="281" r:id="rId4"/>
    <p:sldId id="277" r:id="rId5"/>
    <p:sldId id="259" r:id="rId6"/>
    <p:sldId id="287" r:id="rId7"/>
    <p:sldId id="286" r:id="rId8"/>
    <p:sldId id="264" r:id="rId9"/>
    <p:sldId id="272" r:id="rId10"/>
    <p:sldId id="282" r:id="rId11"/>
    <p:sldId id="291" r:id="rId12"/>
    <p:sldId id="285"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1FF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5"/>
    <p:restoredTop sz="86401"/>
  </p:normalViewPr>
  <p:slideViewPr>
    <p:cSldViewPr snapToGrid="0" snapToObjects="1">
      <p:cViewPr varScale="1">
        <p:scale>
          <a:sx n="89" d="100"/>
          <a:sy n="89" d="100"/>
        </p:scale>
        <p:origin x="704"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AE2A4E-9BB0-3441-8E3D-012DD893C478}" type="datetimeFigureOut">
              <a:rPr lang="en-US" smtClean="0"/>
              <a:t>6/4/24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9BB3B2-B917-A647-8D32-5E35470D5A0E}" type="slidenum">
              <a:rPr lang="en-US" smtClean="0"/>
              <a:t>‹#›</a:t>
            </a:fld>
            <a:endParaRPr lang="en-US"/>
          </a:p>
        </p:txBody>
      </p:sp>
    </p:spTree>
    <p:extLst>
      <p:ext uri="{BB962C8B-B14F-4D97-AF65-F5344CB8AC3E}">
        <p14:creationId xmlns:p14="http://schemas.microsoft.com/office/powerpoint/2010/main" val="8676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9BB3B2-B917-A647-8D32-5E35470D5A0E}" type="slidenum">
              <a:rPr lang="en-US" smtClean="0"/>
              <a:t>1</a:t>
            </a:fld>
            <a:endParaRPr lang="en-US"/>
          </a:p>
        </p:txBody>
      </p:sp>
    </p:spTree>
    <p:extLst>
      <p:ext uri="{BB962C8B-B14F-4D97-AF65-F5344CB8AC3E}">
        <p14:creationId xmlns:p14="http://schemas.microsoft.com/office/powerpoint/2010/main" val="4013828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9BB3B2-B917-A647-8D32-5E35470D5A0E}" type="slidenum">
              <a:rPr lang="en-US" smtClean="0"/>
              <a:t>2</a:t>
            </a:fld>
            <a:endParaRPr lang="en-US"/>
          </a:p>
        </p:txBody>
      </p:sp>
    </p:spTree>
    <p:extLst>
      <p:ext uri="{BB962C8B-B14F-4D97-AF65-F5344CB8AC3E}">
        <p14:creationId xmlns:p14="http://schemas.microsoft.com/office/powerpoint/2010/main" val="3458276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A496215-5E4C-414D-A8DB-C38AA7CF7C2A}" type="slidenum">
              <a:rPr lang="en-AU" smtClean="0"/>
              <a:pPr/>
              <a:t>10</a:t>
            </a:fld>
            <a:endParaRPr lang="en-AU" dirty="0"/>
          </a:p>
        </p:txBody>
      </p:sp>
    </p:spTree>
    <p:extLst>
      <p:ext uri="{BB962C8B-B14F-4D97-AF65-F5344CB8AC3E}">
        <p14:creationId xmlns:p14="http://schemas.microsoft.com/office/powerpoint/2010/main" val="1867307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9BB3B2-B917-A647-8D32-5E35470D5A0E}" type="slidenum">
              <a:rPr lang="en-US" smtClean="0"/>
              <a:t>11</a:t>
            </a:fld>
            <a:endParaRPr lang="en-US"/>
          </a:p>
        </p:txBody>
      </p:sp>
    </p:spTree>
    <p:extLst>
      <p:ext uri="{BB962C8B-B14F-4D97-AF65-F5344CB8AC3E}">
        <p14:creationId xmlns:p14="http://schemas.microsoft.com/office/powerpoint/2010/main" val="1029536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9BB3B2-B917-A647-8D32-5E35470D5A0E}" type="slidenum">
              <a:rPr lang="en-US" smtClean="0"/>
              <a:t>12</a:t>
            </a:fld>
            <a:endParaRPr lang="en-US"/>
          </a:p>
        </p:txBody>
      </p:sp>
    </p:spTree>
    <p:extLst>
      <p:ext uri="{BB962C8B-B14F-4D97-AF65-F5344CB8AC3E}">
        <p14:creationId xmlns:p14="http://schemas.microsoft.com/office/powerpoint/2010/main" val="1321438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86EF66A4-F21E-C14C-AD6A-8E5CB0263628}" type="datetimeFigureOut">
              <a:rPr lang="en-US" smtClean="0"/>
              <a:t>6/4/24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545D9B-761F-CC4E-A207-C540C4A46BF2}" type="slidenum">
              <a:rPr lang="en-US" smtClean="0"/>
              <a:t>‹#›</a:t>
            </a:fld>
            <a:endParaRPr lang="en-US" dirty="0"/>
          </a:p>
        </p:txBody>
      </p:sp>
    </p:spTree>
    <p:extLst>
      <p:ext uri="{BB962C8B-B14F-4D97-AF65-F5344CB8AC3E}">
        <p14:creationId xmlns:p14="http://schemas.microsoft.com/office/powerpoint/2010/main" val="3911245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86EF66A4-F21E-C14C-AD6A-8E5CB0263628}" type="datetimeFigureOut">
              <a:rPr lang="en-US" smtClean="0"/>
              <a:t>6/4/24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545D9B-761F-CC4E-A207-C540C4A46BF2}" type="slidenum">
              <a:rPr lang="en-US" smtClean="0"/>
              <a:t>‹#›</a:t>
            </a:fld>
            <a:endParaRPr lang="en-US" dirty="0"/>
          </a:p>
        </p:txBody>
      </p:sp>
    </p:spTree>
    <p:extLst>
      <p:ext uri="{BB962C8B-B14F-4D97-AF65-F5344CB8AC3E}">
        <p14:creationId xmlns:p14="http://schemas.microsoft.com/office/powerpoint/2010/main" val="1278999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86EF66A4-F21E-C14C-AD6A-8E5CB0263628}" type="datetimeFigureOut">
              <a:rPr lang="en-US" smtClean="0"/>
              <a:t>6/4/24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545D9B-761F-CC4E-A207-C540C4A46BF2}" type="slidenum">
              <a:rPr lang="en-US" smtClean="0"/>
              <a:t>‹#›</a:t>
            </a:fld>
            <a:endParaRPr lang="en-US" dirty="0"/>
          </a:p>
        </p:txBody>
      </p:sp>
    </p:spTree>
    <p:extLst>
      <p:ext uri="{BB962C8B-B14F-4D97-AF65-F5344CB8AC3E}">
        <p14:creationId xmlns:p14="http://schemas.microsoft.com/office/powerpoint/2010/main" val="2835575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86EF66A4-F21E-C14C-AD6A-8E5CB0263628}" type="datetimeFigureOut">
              <a:rPr lang="en-US" smtClean="0"/>
              <a:t>6/4/24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545D9B-761F-CC4E-A207-C540C4A46BF2}" type="slidenum">
              <a:rPr lang="en-US" smtClean="0"/>
              <a:t>‹#›</a:t>
            </a:fld>
            <a:endParaRPr lang="en-US" dirty="0"/>
          </a:p>
        </p:txBody>
      </p:sp>
    </p:spTree>
    <p:extLst>
      <p:ext uri="{BB962C8B-B14F-4D97-AF65-F5344CB8AC3E}">
        <p14:creationId xmlns:p14="http://schemas.microsoft.com/office/powerpoint/2010/main" val="958198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86EF66A4-F21E-C14C-AD6A-8E5CB0263628}" type="datetimeFigureOut">
              <a:rPr lang="en-US" smtClean="0"/>
              <a:t>6/4/24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545D9B-761F-CC4E-A207-C540C4A46BF2}" type="slidenum">
              <a:rPr lang="en-US" smtClean="0"/>
              <a:t>‹#›</a:t>
            </a:fld>
            <a:endParaRPr lang="en-US" dirty="0"/>
          </a:p>
        </p:txBody>
      </p:sp>
    </p:spTree>
    <p:extLst>
      <p:ext uri="{BB962C8B-B14F-4D97-AF65-F5344CB8AC3E}">
        <p14:creationId xmlns:p14="http://schemas.microsoft.com/office/powerpoint/2010/main" val="2039948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86EF66A4-F21E-C14C-AD6A-8E5CB0263628}" type="datetimeFigureOut">
              <a:rPr lang="en-US" smtClean="0"/>
              <a:t>6/4/24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545D9B-761F-CC4E-A207-C540C4A46BF2}" type="slidenum">
              <a:rPr lang="en-US" smtClean="0"/>
              <a:t>‹#›</a:t>
            </a:fld>
            <a:endParaRPr lang="en-US" dirty="0"/>
          </a:p>
        </p:txBody>
      </p:sp>
    </p:spTree>
    <p:extLst>
      <p:ext uri="{BB962C8B-B14F-4D97-AF65-F5344CB8AC3E}">
        <p14:creationId xmlns:p14="http://schemas.microsoft.com/office/powerpoint/2010/main" val="3711166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86EF66A4-F21E-C14C-AD6A-8E5CB0263628}" type="datetimeFigureOut">
              <a:rPr lang="en-US" smtClean="0"/>
              <a:t>6/4/24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0545D9B-761F-CC4E-A207-C540C4A46BF2}" type="slidenum">
              <a:rPr lang="en-US" smtClean="0"/>
              <a:t>‹#›</a:t>
            </a:fld>
            <a:endParaRPr lang="en-US" dirty="0"/>
          </a:p>
        </p:txBody>
      </p:sp>
    </p:spTree>
    <p:extLst>
      <p:ext uri="{BB962C8B-B14F-4D97-AF65-F5344CB8AC3E}">
        <p14:creationId xmlns:p14="http://schemas.microsoft.com/office/powerpoint/2010/main" val="1782827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86EF66A4-F21E-C14C-AD6A-8E5CB0263628}" type="datetimeFigureOut">
              <a:rPr lang="en-US" smtClean="0"/>
              <a:t>6/4/24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0545D9B-761F-CC4E-A207-C540C4A46BF2}" type="slidenum">
              <a:rPr lang="en-US" smtClean="0"/>
              <a:t>‹#›</a:t>
            </a:fld>
            <a:endParaRPr lang="en-US" dirty="0"/>
          </a:p>
        </p:txBody>
      </p:sp>
    </p:spTree>
    <p:extLst>
      <p:ext uri="{BB962C8B-B14F-4D97-AF65-F5344CB8AC3E}">
        <p14:creationId xmlns:p14="http://schemas.microsoft.com/office/powerpoint/2010/main" val="1335123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EF66A4-F21E-C14C-AD6A-8E5CB0263628}" type="datetimeFigureOut">
              <a:rPr lang="en-US" smtClean="0"/>
              <a:t>6/4/24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0545D9B-761F-CC4E-A207-C540C4A46BF2}" type="slidenum">
              <a:rPr lang="en-US" smtClean="0"/>
              <a:t>‹#›</a:t>
            </a:fld>
            <a:endParaRPr lang="en-US" dirty="0"/>
          </a:p>
        </p:txBody>
      </p:sp>
    </p:spTree>
    <p:extLst>
      <p:ext uri="{BB962C8B-B14F-4D97-AF65-F5344CB8AC3E}">
        <p14:creationId xmlns:p14="http://schemas.microsoft.com/office/powerpoint/2010/main" val="2199866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86EF66A4-F21E-C14C-AD6A-8E5CB0263628}" type="datetimeFigureOut">
              <a:rPr lang="en-US" smtClean="0"/>
              <a:t>6/4/24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545D9B-761F-CC4E-A207-C540C4A46BF2}" type="slidenum">
              <a:rPr lang="en-US" smtClean="0"/>
              <a:t>‹#›</a:t>
            </a:fld>
            <a:endParaRPr lang="en-US" dirty="0"/>
          </a:p>
        </p:txBody>
      </p:sp>
    </p:spTree>
    <p:extLst>
      <p:ext uri="{BB962C8B-B14F-4D97-AF65-F5344CB8AC3E}">
        <p14:creationId xmlns:p14="http://schemas.microsoft.com/office/powerpoint/2010/main" val="3783280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86EF66A4-F21E-C14C-AD6A-8E5CB0263628}" type="datetimeFigureOut">
              <a:rPr lang="en-US" smtClean="0"/>
              <a:t>6/4/24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545D9B-761F-CC4E-A207-C540C4A46BF2}" type="slidenum">
              <a:rPr lang="en-US" smtClean="0"/>
              <a:t>‹#›</a:t>
            </a:fld>
            <a:endParaRPr lang="en-US" dirty="0"/>
          </a:p>
        </p:txBody>
      </p:sp>
    </p:spTree>
    <p:extLst>
      <p:ext uri="{BB962C8B-B14F-4D97-AF65-F5344CB8AC3E}">
        <p14:creationId xmlns:p14="http://schemas.microsoft.com/office/powerpoint/2010/main" val="1338333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EF66A4-F21E-C14C-AD6A-8E5CB0263628}" type="datetimeFigureOut">
              <a:rPr lang="en-US" smtClean="0"/>
              <a:t>6/4/24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545D9B-761F-CC4E-A207-C540C4A46BF2}" type="slidenum">
              <a:rPr lang="en-US" smtClean="0"/>
              <a:t>‹#›</a:t>
            </a:fld>
            <a:endParaRPr lang="en-US" dirty="0"/>
          </a:p>
        </p:txBody>
      </p:sp>
    </p:spTree>
    <p:extLst>
      <p:ext uri="{BB962C8B-B14F-4D97-AF65-F5344CB8AC3E}">
        <p14:creationId xmlns:p14="http://schemas.microsoft.com/office/powerpoint/2010/main" val="1063256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eg"/></Relationships>
</file>

<file path=ppt/slides/_rels/slide12.xml.rels><?xml version="1.0" encoding="UTF-8" standalone="yes"?>
<Relationships xmlns="http://schemas.openxmlformats.org/package/2006/relationships"><Relationship Id="rId8" Type="http://schemas.openxmlformats.org/officeDocument/2006/relationships/hyperlink" Target="mailto:hasell@westnet.com.au" TargetMode="External"/><Relationship Id="rId3" Type="http://schemas.openxmlformats.org/officeDocument/2006/relationships/image" Target="../media/image54.jpeg"/><Relationship Id="rId7" Type="http://schemas.openxmlformats.org/officeDocument/2006/relationships/hyperlink" Target="http://www.antonhasell.co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ausbell.com.au/" TargetMode="External"/><Relationship Id="rId5" Type="http://schemas.openxmlformats.org/officeDocument/2006/relationships/image" Target="../media/image55.JPG"/><Relationship Id="rId4" Type="http://schemas.openxmlformats.org/officeDocument/2006/relationships/image" Target="../media/image40.JPG"/><Relationship Id="rId9"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6.xml.rels><?xml version="1.0" encoding="UTF-8" standalone="yes"?>
<Relationships xmlns="http://schemas.openxmlformats.org/package/2006/relationships"><Relationship Id="rId8" Type="http://schemas.openxmlformats.org/officeDocument/2006/relationships/hyperlink" Target="http://www.longnow.org/people/clock" TargetMode="External"/><Relationship Id="rId3" Type="http://schemas.openxmlformats.org/officeDocument/2006/relationships/image" Target="../media/image31.jpeg"/><Relationship Id="rId7" Type="http://schemas.openxmlformats.org/officeDocument/2006/relationships/image" Target="../media/image35.jp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ght shot of installation prof pic copy 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78" y="144676"/>
            <a:ext cx="8871122" cy="6599624"/>
          </a:xfrm>
          <a:prstGeom prst="rect">
            <a:avLst/>
          </a:prstGeom>
        </p:spPr>
      </p:pic>
      <p:sp>
        <p:nvSpPr>
          <p:cNvPr id="5" name="TextBox 4"/>
          <p:cNvSpPr txBox="1"/>
          <p:nvPr/>
        </p:nvSpPr>
        <p:spPr>
          <a:xfrm>
            <a:off x="305468" y="194851"/>
            <a:ext cx="8713932" cy="1261884"/>
          </a:xfrm>
          <a:prstGeom prst="rect">
            <a:avLst/>
          </a:prstGeom>
          <a:noFill/>
        </p:spPr>
        <p:txBody>
          <a:bodyPr wrap="square" rtlCol="0">
            <a:spAutoFit/>
          </a:bodyPr>
          <a:lstStyle/>
          <a:p>
            <a:r>
              <a:rPr lang="en-US" sz="2800" dirty="0">
                <a:solidFill>
                  <a:schemeClr val="bg1"/>
                </a:solidFill>
              </a:rPr>
              <a:t>                  Specialist bell design processes </a:t>
            </a:r>
          </a:p>
          <a:p>
            <a:r>
              <a:rPr lang="en-US" sz="1600" dirty="0">
                <a:solidFill>
                  <a:schemeClr val="bg1"/>
                </a:solidFill>
              </a:rPr>
              <a:t>                                                      Audio Engineering Society</a:t>
            </a:r>
          </a:p>
          <a:p>
            <a:r>
              <a:rPr lang="en-US" sz="1600" dirty="0">
                <a:solidFill>
                  <a:schemeClr val="bg1"/>
                </a:solidFill>
              </a:rPr>
              <a:t>                                              Australian Bell  Projects:  Dr Anton Hasell</a:t>
            </a:r>
          </a:p>
          <a:p>
            <a:r>
              <a:rPr lang="en-US" sz="1600" dirty="0">
                <a:solidFill>
                  <a:schemeClr val="bg1"/>
                </a:solidFill>
              </a:rPr>
              <a:t>                  Adjunct Professor, Spatial Information Architecture Laboratory, RMIT University </a:t>
            </a:r>
          </a:p>
        </p:txBody>
      </p:sp>
      <p:sp>
        <p:nvSpPr>
          <p:cNvPr id="2" name="TextBox 1">
            <a:extLst>
              <a:ext uri="{FF2B5EF4-FFF2-40B4-BE49-F238E27FC236}">
                <a16:creationId xmlns:a16="http://schemas.microsoft.com/office/drawing/2014/main" id="{E9C21E62-BB08-CB4F-9565-46A7D80871AA}"/>
              </a:ext>
            </a:extLst>
          </p:cNvPr>
          <p:cNvSpPr txBox="1"/>
          <p:nvPr/>
        </p:nvSpPr>
        <p:spPr>
          <a:xfrm>
            <a:off x="4199467" y="5943600"/>
            <a:ext cx="4301066" cy="369332"/>
          </a:xfrm>
          <a:prstGeom prst="rect">
            <a:avLst/>
          </a:prstGeom>
          <a:noFill/>
        </p:spPr>
        <p:txBody>
          <a:bodyPr wrap="square" rtlCol="0">
            <a:spAutoFit/>
          </a:bodyPr>
          <a:lstStyle/>
          <a:p>
            <a:r>
              <a:rPr lang="en-US" dirty="0">
                <a:solidFill>
                  <a:schemeClr val="bg1"/>
                </a:solidFill>
              </a:rPr>
              <a:t>Federation Bells Carillon 1998-2002</a:t>
            </a:r>
          </a:p>
        </p:txBody>
      </p:sp>
    </p:spTree>
    <p:extLst>
      <p:ext uri="{BB962C8B-B14F-4D97-AF65-F5344CB8AC3E}">
        <p14:creationId xmlns:p14="http://schemas.microsoft.com/office/powerpoint/2010/main" val="296489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2862" y="477134"/>
            <a:ext cx="9118742" cy="428625"/>
          </a:xfrm>
        </p:spPr>
        <p:txBody>
          <a:bodyPr>
            <a:normAutofit fontScale="90000"/>
          </a:bodyPr>
          <a:lstStyle/>
          <a:p>
            <a:br>
              <a:rPr lang="en-US" dirty="0"/>
            </a:br>
            <a:endParaRPr lang="en-AU" dirty="0"/>
          </a:p>
        </p:txBody>
      </p:sp>
      <p:pic>
        <p:nvPicPr>
          <p:cNvPr id="13" name="Titanium additive manufacturing layer by lay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46271" y="2167302"/>
            <a:ext cx="7197729" cy="4045561"/>
          </a:xfrm>
          <a:prstGeom prst="rect">
            <a:avLst/>
          </a:prstGeom>
        </p:spPr>
      </p:pic>
      <p:pic>
        <p:nvPicPr>
          <p:cNvPr id="4" name="Picture 3">
            <a:extLst>
              <a:ext uri="{FF2B5EF4-FFF2-40B4-BE49-F238E27FC236}">
                <a16:creationId xmlns:a16="http://schemas.microsoft.com/office/drawing/2014/main" id="{4CF9FE58-681E-9447-A8DB-E2F45408F8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258" y="2909409"/>
            <a:ext cx="1921013" cy="2561349"/>
          </a:xfrm>
          <a:prstGeom prst="rect">
            <a:avLst/>
          </a:prstGeom>
        </p:spPr>
      </p:pic>
      <p:sp>
        <p:nvSpPr>
          <p:cNvPr id="3" name="Rectangle 2">
            <a:extLst>
              <a:ext uri="{FF2B5EF4-FFF2-40B4-BE49-F238E27FC236}">
                <a16:creationId xmlns:a16="http://schemas.microsoft.com/office/drawing/2014/main" id="{C909711E-010C-C843-BC2B-97B1AB13459E}"/>
              </a:ext>
            </a:extLst>
          </p:cNvPr>
          <p:cNvSpPr/>
          <p:nvPr/>
        </p:nvSpPr>
        <p:spPr>
          <a:xfrm>
            <a:off x="153845" y="905759"/>
            <a:ext cx="9118741" cy="1200329"/>
          </a:xfrm>
          <a:prstGeom prst="rect">
            <a:avLst/>
          </a:prstGeom>
        </p:spPr>
        <p:txBody>
          <a:bodyPr wrap="square">
            <a:spAutoFit/>
          </a:bodyPr>
          <a:lstStyle/>
          <a:p>
            <a:r>
              <a:rPr lang="en-US" dirty="0">
                <a:cs typeface="Arial" panose="020B0604020202020204" pitchFamily="34" charset="0"/>
              </a:rPr>
              <a:t>Working with </a:t>
            </a:r>
            <a:r>
              <a:rPr lang="en-US" dirty="0" err="1">
                <a:cs typeface="Arial" panose="020B0604020202020204" pitchFamily="34" charset="0"/>
              </a:rPr>
              <a:t>Dr</a:t>
            </a:r>
            <a:r>
              <a:rPr lang="en-US" dirty="0">
                <a:cs typeface="Arial" panose="020B0604020202020204" pitchFamily="34" charset="0"/>
              </a:rPr>
              <a:t> Daniel East, we 3D printed titanium ‘difference-tone’ bells and had EXONE in the USA 3D print in stainless steel and tin bronze 2 ‘difference-tone’ bells to understand the acoustic properties of 3D printed bells. A co-authored research paper was published in the August 2021 edition of the Leonardo journal. </a:t>
            </a:r>
          </a:p>
        </p:txBody>
      </p:sp>
      <p:sp>
        <p:nvSpPr>
          <p:cNvPr id="2" name="TextBox 1">
            <a:extLst>
              <a:ext uri="{FF2B5EF4-FFF2-40B4-BE49-F238E27FC236}">
                <a16:creationId xmlns:a16="http://schemas.microsoft.com/office/drawing/2014/main" id="{637188DA-85AF-0248-A91F-9613B3FE3013}"/>
              </a:ext>
            </a:extLst>
          </p:cNvPr>
          <p:cNvSpPr txBox="1"/>
          <p:nvPr/>
        </p:nvSpPr>
        <p:spPr>
          <a:xfrm>
            <a:off x="153845" y="0"/>
            <a:ext cx="8547243" cy="923330"/>
          </a:xfrm>
          <a:prstGeom prst="rect">
            <a:avLst/>
          </a:prstGeom>
          <a:noFill/>
        </p:spPr>
        <p:txBody>
          <a:bodyPr wrap="square" rtlCol="0">
            <a:spAutoFit/>
          </a:bodyPr>
          <a:lstStyle/>
          <a:p>
            <a:r>
              <a:rPr lang="en-US" b="1" dirty="0"/>
              <a:t>                             CSIRO Lab 22 Titanium bell I-beam 3D printing process.</a:t>
            </a:r>
            <a:r>
              <a:rPr lang="en-US" dirty="0"/>
              <a:t> </a:t>
            </a:r>
            <a:br>
              <a:rPr lang="en-US" dirty="0"/>
            </a:br>
            <a:r>
              <a:rPr lang="en-US" dirty="0"/>
              <a:t>                                                  Bed is powdered titanium which the </a:t>
            </a:r>
            <a:br>
              <a:rPr lang="en-US" dirty="0"/>
            </a:br>
            <a:r>
              <a:rPr lang="en-US" dirty="0"/>
              <a:t>                                                    I-Beam fuses into the printed form</a:t>
            </a:r>
          </a:p>
        </p:txBody>
      </p:sp>
    </p:spTree>
    <p:extLst>
      <p:ext uri="{BB962C8B-B14F-4D97-AF65-F5344CB8AC3E}">
        <p14:creationId xmlns:p14="http://schemas.microsoft.com/office/powerpoint/2010/main" val="338880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00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0">
                <p:cTn id="12" repeatCount="indefinite" fill="hold" display="0">
                  <p:stCondLst>
                    <p:cond delay="indefinite"/>
                  </p:stCondLst>
                </p:cTn>
                <p:tgtEl>
                  <p:spTgt spid="1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4" name="TextBox 23"/>
          <p:cNvSpPr txBox="1">
            <a:spLocks noChangeArrowheads="1"/>
          </p:cNvSpPr>
          <p:nvPr/>
        </p:nvSpPr>
        <p:spPr bwMode="auto">
          <a:xfrm>
            <a:off x="-1" y="65828"/>
            <a:ext cx="572156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cs typeface="Arial" charset="0"/>
              </a:rPr>
              <a:t>The design, &amp; making clocks with bells </a:t>
            </a:r>
          </a:p>
        </p:txBody>
      </p:sp>
      <p:pic>
        <p:nvPicPr>
          <p:cNvPr id="7" name="Picture 6">
            <a:extLst>
              <a:ext uri="{FF2B5EF4-FFF2-40B4-BE49-F238E27FC236}">
                <a16:creationId xmlns:a16="http://schemas.microsoft.com/office/drawing/2014/main" id="{4570C916-3DDB-314E-A8B7-FC025FC802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789166" y="2694061"/>
            <a:ext cx="4750388" cy="3562792"/>
          </a:xfrm>
          <a:prstGeom prst="rect">
            <a:avLst/>
          </a:prstGeom>
        </p:spPr>
      </p:pic>
      <p:pic>
        <p:nvPicPr>
          <p:cNvPr id="9" name="Picture 8">
            <a:extLst>
              <a:ext uri="{FF2B5EF4-FFF2-40B4-BE49-F238E27FC236}">
                <a16:creationId xmlns:a16="http://schemas.microsoft.com/office/drawing/2014/main" id="{7997CD51-7747-1C42-91F9-7339DA7226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186017" y="2965336"/>
            <a:ext cx="4465865" cy="3349399"/>
          </a:xfrm>
          <a:prstGeom prst="rect">
            <a:avLst/>
          </a:prstGeom>
        </p:spPr>
      </p:pic>
      <p:pic>
        <p:nvPicPr>
          <p:cNvPr id="4" name="Picture 3">
            <a:extLst>
              <a:ext uri="{FF2B5EF4-FFF2-40B4-BE49-F238E27FC236}">
                <a16:creationId xmlns:a16="http://schemas.microsoft.com/office/drawing/2014/main" id="{0E17B0A2-39DC-8C4A-9AEF-C66124E9E7B3}"/>
              </a:ext>
            </a:extLst>
          </p:cNvPr>
          <p:cNvPicPr>
            <a:picLocks noChangeAspect="1"/>
          </p:cNvPicPr>
          <p:nvPr/>
        </p:nvPicPr>
        <p:blipFill>
          <a:blip r:embed="rId5"/>
          <a:stretch>
            <a:fillRect/>
          </a:stretch>
        </p:blipFill>
        <p:spPr>
          <a:xfrm>
            <a:off x="1" y="4347493"/>
            <a:ext cx="2525474" cy="2525474"/>
          </a:xfrm>
          <a:prstGeom prst="rect">
            <a:avLst/>
          </a:prstGeom>
        </p:spPr>
      </p:pic>
      <p:pic>
        <p:nvPicPr>
          <p:cNvPr id="6" name="Picture 5">
            <a:extLst>
              <a:ext uri="{FF2B5EF4-FFF2-40B4-BE49-F238E27FC236}">
                <a16:creationId xmlns:a16="http://schemas.microsoft.com/office/drawing/2014/main" id="{9EFE4649-81B3-684E-BF14-808003022C26}"/>
              </a:ext>
            </a:extLst>
          </p:cNvPr>
          <p:cNvPicPr>
            <a:picLocks noChangeAspect="1"/>
          </p:cNvPicPr>
          <p:nvPr/>
        </p:nvPicPr>
        <p:blipFill>
          <a:blip r:embed="rId6"/>
          <a:stretch>
            <a:fillRect/>
          </a:stretch>
        </p:blipFill>
        <p:spPr>
          <a:xfrm>
            <a:off x="-36004" y="506043"/>
            <a:ext cx="2561478" cy="3841450"/>
          </a:xfrm>
          <a:prstGeom prst="rect">
            <a:avLst/>
          </a:prstGeom>
        </p:spPr>
      </p:pic>
      <p:pic>
        <p:nvPicPr>
          <p:cNvPr id="10" name="Picture 9">
            <a:extLst>
              <a:ext uri="{FF2B5EF4-FFF2-40B4-BE49-F238E27FC236}">
                <a16:creationId xmlns:a16="http://schemas.microsoft.com/office/drawing/2014/main" id="{546BE39B-A473-FC40-BC54-06E73334CA04}"/>
              </a:ext>
            </a:extLst>
          </p:cNvPr>
          <p:cNvPicPr>
            <a:picLocks noChangeAspect="1"/>
          </p:cNvPicPr>
          <p:nvPr/>
        </p:nvPicPr>
        <p:blipFill>
          <a:blip r:embed="rId7"/>
          <a:stretch>
            <a:fillRect/>
          </a:stretch>
        </p:blipFill>
        <p:spPr>
          <a:xfrm>
            <a:off x="5721569" y="-25457"/>
            <a:ext cx="3442963" cy="2754370"/>
          </a:xfrm>
          <a:prstGeom prst="rect">
            <a:avLst/>
          </a:prstGeom>
        </p:spPr>
      </p:pic>
    </p:spTree>
    <p:extLst>
      <p:ext uri="{BB962C8B-B14F-4D97-AF65-F5344CB8AC3E}">
        <p14:creationId xmlns:p14="http://schemas.microsoft.com/office/powerpoint/2010/main" val="27512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67079A-35D7-5041-AB59-372E5521C617}"/>
              </a:ext>
            </a:extLst>
          </p:cNvPr>
          <p:cNvPicPr>
            <a:picLocks noChangeAspect="1"/>
          </p:cNvPicPr>
          <p:nvPr/>
        </p:nvPicPr>
        <p:blipFill>
          <a:blip r:embed="rId3"/>
          <a:stretch>
            <a:fillRect/>
          </a:stretch>
        </p:blipFill>
        <p:spPr>
          <a:xfrm>
            <a:off x="32742" y="857250"/>
            <a:ext cx="2097285" cy="2796380"/>
          </a:xfrm>
          <a:prstGeom prst="rect">
            <a:avLst/>
          </a:prstGeom>
        </p:spPr>
      </p:pic>
      <p:pic>
        <p:nvPicPr>
          <p:cNvPr id="11" name="Picture 10">
            <a:extLst>
              <a:ext uri="{FF2B5EF4-FFF2-40B4-BE49-F238E27FC236}">
                <a16:creationId xmlns:a16="http://schemas.microsoft.com/office/drawing/2014/main" id="{8A1F06BC-658D-6B43-9133-5184C3E28CA0}"/>
              </a:ext>
            </a:extLst>
          </p:cNvPr>
          <p:cNvPicPr>
            <a:picLocks noChangeAspect="1"/>
          </p:cNvPicPr>
          <p:nvPr/>
        </p:nvPicPr>
        <p:blipFill rotWithShape="1">
          <a:blip r:embed="rId4"/>
          <a:srcRect l="13183" t="523" r="13408"/>
          <a:stretch/>
        </p:blipFill>
        <p:spPr>
          <a:xfrm>
            <a:off x="2255587" y="3071813"/>
            <a:ext cx="2924804" cy="2972588"/>
          </a:xfrm>
          <a:prstGeom prst="rect">
            <a:avLst/>
          </a:prstGeom>
        </p:spPr>
      </p:pic>
      <p:pic>
        <p:nvPicPr>
          <p:cNvPr id="13" name="Picture 12">
            <a:extLst>
              <a:ext uri="{FF2B5EF4-FFF2-40B4-BE49-F238E27FC236}">
                <a16:creationId xmlns:a16="http://schemas.microsoft.com/office/drawing/2014/main" id="{DEE36AA5-14AF-3647-A58E-B49DF909D07E}"/>
              </a:ext>
            </a:extLst>
          </p:cNvPr>
          <p:cNvPicPr>
            <a:picLocks noChangeAspect="1"/>
          </p:cNvPicPr>
          <p:nvPr/>
        </p:nvPicPr>
        <p:blipFill>
          <a:blip r:embed="rId5"/>
          <a:stretch>
            <a:fillRect/>
          </a:stretch>
        </p:blipFill>
        <p:spPr>
          <a:xfrm>
            <a:off x="32742" y="3204369"/>
            <a:ext cx="2097286" cy="2796381"/>
          </a:xfrm>
          <a:prstGeom prst="rect">
            <a:avLst/>
          </a:prstGeom>
        </p:spPr>
      </p:pic>
      <p:sp>
        <p:nvSpPr>
          <p:cNvPr id="14" name="TextBox 13">
            <a:extLst>
              <a:ext uri="{FF2B5EF4-FFF2-40B4-BE49-F238E27FC236}">
                <a16:creationId xmlns:a16="http://schemas.microsoft.com/office/drawing/2014/main" id="{B4E6E1D1-68BC-934B-ACF7-4AC98D36564E}"/>
              </a:ext>
            </a:extLst>
          </p:cNvPr>
          <p:cNvSpPr txBox="1"/>
          <p:nvPr/>
        </p:nvSpPr>
        <p:spPr>
          <a:xfrm>
            <a:off x="2638687" y="1028700"/>
            <a:ext cx="2333363" cy="1938992"/>
          </a:xfrm>
          <a:prstGeom prst="rect">
            <a:avLst/>
          </a:prstGeom>
          <a:noFill/>
        </p:spPr>
        <p:txBody>
          <a:bodyPr wrap="square" rtlCol="0">
            <a:spAutoFit/>
          </a:bodyPr>
          <a:lstStyle/>
          <a:p>
            <a:r>
              <a:rPr lang="en-US" sz="1500" dirty="0"/>
              <a:t>Contact:</a:t>
            </a:r>
          </a:p>
          <a:p>
            <a:r>
              <a:rPr lang="en-US" sz="1500" dirty="0" err="1"/>
              <a:t>Dr</a:t>
            </a:r>
            <a:r>
              <a:rPr lang="en-US" sz="1500" dirty="0"/>
              <a:t> Anton Hasell</a:t>
            </a:r>
          </a:p>
          <a:p>
            <a:r>
              <a:rPr lang="en-US" sz="1500" dirty="0"/>
              <a:t>AUSTRALIAN BELL</a:t>
            </a:r>
          </a:p>
          <a:p>
            <a:r>
              <a:rPr lang="en-US" sz="1500" dirty="0">
                <a:hlinkClick r:id="rId6"/>
              </a:rPr>
              <a:t>www.ausbell.com.au</a:t>
            </a:r>
            <a:endParaRPr lang="en-US" sz="1500" dirty="0"/>
          </a:p>
          <a:p>
            <a:r>
              <a:rPr lang="en-US" sz="1500" dirty="0">
                <a:hlinkClick r:id="rId7"/>
              </a:rPr>
              <a:t>www.antonhasell.com</a:t>
            </a:r>
            <a:endParaRPr lang="en-US" sz="1500" dirty="0"/>
          </a:p>
          <a:p>
            <a:endParaRPr lang="en-US" sz="1500" dirty="0"/>
          </a:p>
          <a:p>
            <a:r>
              <a:rPr lang="en-US" sz="1500" dirty="0"/>
              <a:t>E: </a:t>
            </a:r>
            <a:r>
              <a:rPr lang="en-US" sz="1500" dirty="0">
                <a:hlinkClick r:id="rId8"/>
              </a:rPr>
              <a:t>hasell@westnet.com.au</a:t>
            </a:r>
            <a:endParaRPr lang="en-US" sz="1500" dirty="0"/>
          </a:p>
          <a:p>
            <a:r>
              <a:rPr lang="en-US" sz="1500" dirty="0"/>
              <a:t>PH. 61 409235977</a:t>
            </a:r>
          </a:p>
        </p:txBody>
      </p:sp>
      <p:pic>
        <p:nvPicPr>
          <p:cNvPr id="3" name="Picture 2">
            <a:extLst>
              <a:ext uri="{FF2B5EF4-FFF2-40B4-BE49-F238E27FC236}">
                <a16:creationId xmlns:a16="http://schemas.microsoft.com/office/drawing/2014/main" id="{36424DBA-8A20-BB47-B551-EE161F1AF76A}"/>
              </a:ext>
            </a:extLst>
          </p:cNvPr>
          <p:cNvPicPr>
            <a:picLocks noChangeAspect="1"/>
          </p:cNvPicPr>
          <p:nvPr/>
        </p:nvPicPr>
        <p:blipFill>
          <a:blip r:embed="rId9"/>
          <a:stretch>
            <a:fillRect/>
          </a:stretch>
        </p:blipFill>
        <p:spPr>
          <a:xfrm rot="5400000">
            <a:off x="4638079" y="1505545"/>
            <a:ext cx="5186363" cy="3889772"/>
          </a:xfrm>
          <a:prstGeom prst="rect">
            <a:avLst/>
          </a:prstGeom>
        </p:spPr>
      </p:pic>
    </p:spTree>
    <p:extLst>
      <p:ext uri="{BB962C8B-B14F-4D97-AF65-F5344CB8AC3E}">
        <p14:creationId xmlns:p14="http://schemas.microsoft.com/office/powerpoint/2010/main" val="3554908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750" y="-23019"/>
            <a:ext cx="5099050" cy="3139321"/>
          </a:xfrm>
          <a:prstGeom prst="rect">
            <a:avLst/>
          </a:prstGeom>
          <a:noFill/>
        </p:spPr>
        <p:txBody>
          <a:bodyPr wrap="square" rtlCol="0">
            <a:spAutoFit/>
          </a:bodyPr>
          <a:lstStyle/>
          <a:p>
            <a:r>
              <a:rPr lang="en-US" dirty="0"/>
              <a:t> My journey into the science of bell acoustics began in the 1990’s with a transition from sculpture as form, to forms that  generate sound. </a:t>
            </a:r>
          </a:p>
          <a:p>
            <a:r>
              <a:rPr lang="en-US" dirty="0"/>
              <a:t>The theme of my ongoing research is to develop new forms, when vibrated, radiating new musical sound. As these sounds are first heard in Mia Mia, I surmise they are frequency arrays resonant with Mia Mia’s ambient soundscape. I think of the resulting bells as bronze vessels whose refined shapes store specific frequency arrays slabs of the Mia Mia soundscape.  </a:t>
            </a:r>
            <a:endParaRPr lang="en-US" b="1" dirty="0"/>
          </a:p>
        </p:txBody>
      </p:sp>
      <p:sp>
        <p:nvSpPr>
          <p:cNvPr id="6" name="TextBox 5"/>
          <p:cNvSpPr txBox="1"/>
          <p:nvPr/>
        </p:nvSpPr>
        <p:spPr>
          <a:xfrm>
            <a:off x="6007100" y="5927328"/>
            <a:ext cx="2857500" cy="738664"/>
          </a:xfrm>
          <a:prstGeom prst="rect">
            <a:avLst/>
          </a:prstGeom>
          <a:noFill/>
        </p:spPr>
        <p:txBody>
          <a:bodyPr wrap="square" rtlCol="0">
            <a:spAutoFit/>
          </a:bodyPr>
          <a:lstStyle/>
          <a:p>
            <a:r>
              <a:rPr lang="en-US" sz="1400" dirty="0"/>
              <a:t> ‘The Island’ bronze sculpture 1992 and ‘Amageddon Bell’ sculpture 1993</a:t>
            </a:r>
          </a:p>
        </p:txBody>
      </p:sp>
      <p:sp>
        <p:nvSpPr>
          <p:cNvPr id="7" name="TextBox 6"/>
          <p:cNvSpPr txBox="1"/>
          <p:nvPr/>
        </p:nvSpPr>
        <p:spPr>
          <a:xfrm>
            <a:off x="6007100" y="3340100"/>
            <a:ext cx="2933700" cy="523220"/>
          </a:xfrm>
          <a:prstGeom prst="rect">
            <a:avLst/>
          </a:prstGeom>
          <a:noFill/>
        </p:spPr>
        <p:txBody>
          <a:bodyPr wrap="square" rtlCol="0">
            <a:spAutoFit/>
          </a:bodyPr>
          <a:lstStyle/>
          <a:p>
            <a:r>
              <a:rPr lang="en-US" sz="1400" dirty="0"/>
              <a:t>‘Tilly Aston Bell’ Kings Domain Gardens, Melbourne 1996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5100" y="383540"/>
            <a:ext cx="3695700" cy="295656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0" y="3116302"/>
            <a:ext cx="2380717" cy="367310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3116301"/>
            <a:ext cx="2754831" cy="3673109"/>
          </a:xfrm>
          <a:prstGeom prst="rect">
            <a:avLst/>
          </a:prstGeom>
        </p:spPr>
      </p:pic>
    </p:spTree>
    <p:extLst>
      <p:ext uri="{BB962C8B-B14F-4D97-AF65-F5344CB8AC3E}">
        <p14:creationId xmlns:p14="http://schemas.microsoft.com/office/powerpoint/2010/main" val="134327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9240CF-10C6-3C45-B7D5-A56A77AF53E6}"/>
              </a:ext>
            </a:extLst>
          </p:cNvPr>
          <p:cNvSpPr txBox="1"/>
          <p:nvPr/>
        </p:nvSpPr>
        <p:spPr>
          <a:xfrm>
            <a:off x="215368" y="221662"/>
            <a:ext cx="6142570" cy="338554"/>
          </a:xfrm>
          <a:prstGeom prst="rect">
            <a:avLst/>
          </a:prstGeom>
          <a:noFill/>
        </p:spPr>
        <p:txBody>
          <a:bodyPr wrap="square" rtlCol="0">
            <a:spAutoFit/>
          </a:bodyPr>
          <a:lstStyle/>
          <a:p>
            <a:r>
              <a:rPr lang="en-US" sz="1600" dirty="0"/>
              <a:t>The acoustic design takes place in Finite Element Analysis software</a:t>
            </a:r>
          </a:p>
        </p:txBody>
      </p:sp>
      <p:pic>
        <p:nvPicPr>
          <p:cNvPr id="3" name="Picture 2">
            <a:extLst>
              <a:ext uri="{FF2B5EF4-FFF2-40B4-BE49-F238E27FC236}">
                <a16:creationId xmlns:a16="http://schemas.microsoft.com/office/drawing/2014/main" id="{E60BB156-EDB1-A94B-9AE2-692A280AB6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132" y="2123978"/>
            <a:ext cx="2381190" cy="1252007"/>
          </a:xfrm>
          <a:prstGeom prst="rect">
            <a:avLst/>
          </a:prstGeom>
        </p:spPr>
      </p:pic>
      <p:pic>
        <p:nvPicPr>
          <p:cNvPr id="6" name="Picture 5">
            <a:extLst>
              <a:ext uri="{FF2B5EF4-FFF2-40B4-BE49-F238E27FC236}">
                <a16:creationId xmlns:a16="http://schemas.microsoft.com/office/drawing/2014/main" id="{2F1DE6B8-0790-DD41-8DBC-93A8066D13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3607830"/>
            <a:ext cx="2410322" cy="869682"/>
          </a:xfrm>
          <a:prstGeom prst="rect">
            <a:avLst/>
          </a:prstGeom>
        </p:spPr>
      </p:pic>
      <p:pic>
        <p:nvPicPr>
          <p:cNvPr id="5" name="Picture 4">
            <a:extLst>
              <a:ext uri="{FF2B5EF4-FFF2-40B4-BE49-F238E27FC236}">
                <a16:creationId xmlns:a16="http://schemas.microsoft.com/office/drawing/2014/main" id="{6908EBC7-52D8-864F-B42D-B8A5B9E290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3636" y="4789951"/>
            <a:ext cx="1319696" cy="1088554"/>
          </a:xfrm>
          <a:prstGeom prst="rect">
            <a:avLst/>
          </a:prstGeom>
        </p:spPr>
      </p:pic>
      <p:pic>
        <p:nvPicPr>
          <p:cNvPr id="10" name="Picture 9">
            <a:extLst>
              <a:ext uri="{FF2B5EF4-FFF2-40B4-BE49-F238E27FC236}">
                <a16:creationId xmlns:a16="http://schemas.microsoft.com/office/drawing/2014/main" id="{2FC13490-D605-4C4E-8DC7-D5DAB5AE0E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40089" y="2717062"/>
            <a:ext cx="1849965" cy="3283688"/>
          </a:xfrm>
          <a:prstGeom prst="rect">
            <a:avLst/>
          </a:prstGeom>
        </p:spPr>
      </p:pic>
      <p:pic>
        <p:nvPicPr>
          <p:cNvPr id="7" name="Picture 6">
            <a:extLst>
              <a:ext uri="{FF2B5EF4-FFF2-40B4-BE49-F238E27FC236}">
                <a16:creationId xmlns:a16="http://schemas.microsoft.com/office/drawing/2014/main" id="{A2C1F296-6D94-924E-A3D5-AD87A499A90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17593" y="4874499"/>
            <a:ext cx="1020417" cy="919457"/>
          </a:xfrm>
          <a:prstGeom prst="rect">
            <a:avLst/>
          </a:prstGeom>
        </p:spPr>
      </p:pic>
      <p:pic>
        <p:nvPicPr>
          <p:cNvPr id="9" name="Picture 8">
            <a:extLst>
              <a:ext uri="{FF2B5EF4-FFF2-40B4-BE49-F238E27FC236}">
                <a16:creationId xmlns:a16="http://schemas.microsoft.com/office/drawing/2014/main" id="{069644BB-5DE3-274B-BC35-2BA75827CD2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61493" y="857250"/>
            <a:ext cx="4199738" cy="5143500"/>
          </a:xfrm>
          <a:prstGeom prst="rect">
            <a:avLst/>
          </a:prstGeom>
        </p:spPr>
      </p:pic>
      <p:pic>
        <p:nvPicPr>
          <p:cNvPr id="13" name="Picture 12">
            <a:extLst>
              <a:ext uri="{FF2B5EF4-FFF2-40B4-BE49-F238E27FC236}">
                <a16:creationId xmlns:a16="http://schemas.microsoft.com/office/drawing/2014/main" id="{21F7BB30-DC9E-B548-814A-24CE12FB58E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24419" y="853244"/>
            <a:ext cx="2165635" cy="1896737"/>
          </a:xfrm>
          <a:prstGeom prst="rect">
            <a:avLst/>
          </a:prstGeom>
        </p:spPr>
      </p:pic>
    </p:spTree>
    <p:extLst>
      <p:ext uri="{BB962C8B-B14F-4D97-AF65-F5344CB8AC3E}">
        <p14:creationId xmlns:p14="http://schemas.microsoft.com/office/powerpoint/2010/main" val="1294887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6" descr="complex core mould mia miapp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83994" y="2520357"/>
            <a:ext cx="1892442" cy="1514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49" name="Picture 8" descr="core darwin 65 bell billmans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10487" y="2419902"/>
            <a:ext cx="1433513"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1" name="Picture 10" descr="anton casting bellpp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94523" y="4122538"/>
            <a:ext cx="2349478" cy="1878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2" name="Picture 13" descr="lehr &amp; mepp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61702" y="3424945"/>
            <a:ext cx="3286446" cy="2629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3" name="Picture 14" descr="165 stricle boards pp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11628" y="837009"/>
            <a:ext cx="1832372" cy="146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5" name="Picture 16" descr="museum optimisation image ppt.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65748" y="837009"/>
            <a:ext cx="2128775" cy="1597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6" name="Picture 11" descr="big bell moulds mia miappt.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923" y="2594712"/>
            <a:ext cx="2116932" cy="16953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7" name="Picture 19" descr="dark big bell drawing ppt.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222142" y="2376754"/>
            <a:ext cx="1321213" cy="8921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0" y="1199508"/>
            <a:ext cx="4693444" cy="1338828"/>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The </a:t>
            </a:r>
            <a:r>
              <a:rPr lang="en-US" sz="900" b="1" dirty="0">
                <a:latin typeface="Arial" panose="020B0604020202020204" pitchFamily="34" charset="0"/>
                <a:cs typeface="Arial" panose="020B0604020202020204" pitchFamily="34" charset="0"/>
              </a:rPr>
              <a:t>Federation Bells Projects</a:t>
            </a:r>
            <a:r>
              <a:rPr lang="en-US" sz="900" dirty="0">
                <a:latin typeface="Arial" panose="020B0604020202020204" pitchFamily="34" charset="0"/>
                <a:cs typeface="Arial" panose="020B0604020202020204" pitchFamily="34" charset="0"/>
              </a:rPr>
              <a:t>, 1998-2002 was a collaboration between Anton Hasell and Neil McLachlan.  We employed Behzad Keramti Nigjeh to use Professor Josef Tomas’s Finite Element Analysis optimizing software ‘ReSHAPE’ on bell design, and applied contemporary casting processes to the design and casting of contemporary bells. We completed three projects; the</a:t>
            </a:r>
            <a:r>
              <a:rPr lang="en-US" sz="900" b="1" dirty="0">
                <a:latin typeface="Arial" panose="020B0604020202020204" pitchFamily="34" charset="0"/>
                <a:cs typeface="Arial" panose="020B0604020202020204" pitchFamily="34" charset="0"/>
              </a:rPr>
              <a:t> ‘2001 harmonic handbell’ </a:t>
            </a:r>
            <a:r>
              <a:rPr lang="en-US" sz="900" dirty="0">
                <a:latin typeface="Arial" panose="020B0604020202020204" pitchFamily="34" charset="0"/>
                <a:cs typeface="Arial" panose="020B0604020202020204" pitchFamily="34" charset="0"/>
              </a:rPr>
              <a:t>project, a 2-octave set of ‘</a:t>
            </a:r>
            <a:r>
              <a:rPr lang="en-US" sz="900" b="1" dirty="0">
                <a:latin typeface="Arial" panose="020B0604020202020204" pitchFamily="34" charset="0"/>
                <a:cs typeface="Arial" panose="020B0604020202020204" pitchFamily="34" charset="0"/>
              </a:rPr>
              <a:t>harmonic bells for the MSO’ </a:t>
            </a:r>
            <a:r>
              <a:rPr lang="en-US" sz="900" dirty="0">
                <a:latin typeface="Arial" panose="020B0604020202020204" pitchFamily="34" charset="0"/>
                <a:cs typeface="Arial" panose="020B0604020202020204" pitchFamily="34" charset="0"/>
              </a:rPr>
              <a:t>and the </a:t>
            </a:r>
            <a:r>
              <a:rPr lang="en-US" sz="900" b="1" dirty="0">
                <a:latin typeface="Arial" panose="020B0604020202020204" pitchFamily="34" charset="0"/>
                <a:cs typeface="Arial" panose="020B0604020202020204" pitchFamily="34" charset="0"/>
              </a:rPr>
              <a:t>Federation Bells Carillon </a:t>
            </a:r>
            <a:r>
              <a:rPr lang="en-US" sz="900" dirty="0">
                <a:latin typeface="Arial" panose="020B0604020202020204" pitchFamily="34" charset="0"/>
                <a:cs typeface="Arial" panose="020B0604020202020204" pitchFamily="34" charset="0"/>
              </a:rPr>
              <a:t>Installation at Birrarung Marr Park. </a:t>
            </a:r>
          </a:p>
          <a:p>
            <a:r>
              <a:rPr lang="en-US" sz="900" dirty="0">
                <a:latin typeface="Arial" panose="020B0604020202020204" pitchFamily="34" charset="0"/>
                <a:cs typeface="Arial" panose="020B0604020202020204" pitchFamily="34" charset="0"/>
              </a:rPr>
              <a:t>These projects were commissioned by Sir Jonathan Mills AO, Artistic Director ‘Centenary of Federation Festival’ 2001.</a:t>
            </a:r>
          </a:p>
        </p:txBody>
      </p:sp>
      <p:pic>
        <p:nvPicPr>
          <p:cNvPr id="31748" name="Picture 7" descr="big at hanksppt.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4426778"/>
            <a:ext cx="2033963" cy="1627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DD77D95-D493-DC4E-990A-39CF06A2A38C}"/>
              </a:ext>
            </a:extLst>
          </p:cNvPr>
          <p:cNvSpPr txBox="1"/>
          <p:nvPr/>
        </p:nvSpPr>
        <p:spPr>
          <a:xfrm>
            <a:off x="8923" y="857250"/>
            <a:ext cx="4684521" cy="300082"/>
          </a:xfrm>
          <a:prstGeom prst="rect">
            <a:avLst/>
          </a:prstGeom>
          <a:noFill/>
        </p:spPr>
        <p:txBody>
          <a:bodyPr wrap="square" rtlCol="0">
            <a:spAutoFit/>
          </a:bodyPr>
          <a:lstStyle/>
          <a:p>
            <a:r>
              <a:rPr lang="en-US" sz="1350" b="1" dirty="0">
                <a:latin typeface="Arial" panose="020B0604020202020204" pitchFamily="34" charset="0"/>
                <a:cs typeface="Arial" panose="020B0604020202020204" pitchFamily="34" charset="0"/>
              </a:rPr>
              <a:t>CASTING FEDERATION BELLS 1998-2001</a:t>
            </a:r>
          </a:p>
        </p:txBody>
      </p:sp>
    </p:spTree>
    <p:extLst>
      <p:ext uri="{BB962C8B-B14F-4D97-AF65-F5344CB8AC3E}">
        <p14:creationId xmlns:p14="http://schemas.microsoft.com/office/powerpoint/2010/main" val="2421172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4" descr="gross bell core pp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9050"/>
            <a:ext cx="1831975" cy="2439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06" name="Picture 15" descr="gross bell female 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459038"/>
            <a:ext cx="206375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07" name="Picture 16" descr="gross bell pp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87475" y="2189163"/>
            <a:ext cx="2422525" cy="181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08" name="Picture 17" descr="gross bell3pp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756150"/>
            <a:ext cx="2800350" cy="210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09" name="Picture 18" descr="gross bell castingpp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27325" y="4419600"/>
            <a:ext cx="3248025"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0" name="Picture 19" descr="grossbellstrickle ppt.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2189163"/>
            <a:ext cx="1381125" cy="1839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1" name="Picture 20" descr="gross bell anton fin ppt.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26125" y="0"/>
            <a:ext cx="3317875"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2" name="Picture 21" descr="Gross bell and profile"/>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3333750" cy="191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3" name="Picture 22" descr="gross bell anton ppt.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324600" y="4756150"/>
            <a:ext cx="2622550" cy="196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14" name="TextBox 23"/>
          <p:cNvSpPr txBox="1">
            <a:spLocks noChangeArrowheads="1"/>
          </p:cNvSpPr>
          <p:nvPr/>
        </p:nvSpPr>
        <p:spPr bwMode="auto">
          <a:xfrm>
            <a:off x="304800" y="4037013"/>
            <a:ext cx="52578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cs typeface="Arial" charset="0"/>
              </a:rPr>
              <a:t>Casting of a Japanese temple bell in Castlemaine 2006 </a:t>
            </a:r>
          </a:p>
        </p:txBody>
      </p:sp>
    </p:spTree>
    <p:extLst>
      <p:ext uri="{BB962C8B-B14F-4D97-AF65-F5344CB8AC3E}">
        <p14:creationId xmlns:p14="http://schemas.microsoft.com/office/powerpoint/2010/main" val="38507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sting longnow bell.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63736" y="868326"/>
            <a:ext cx="1743465" cy="2849421"/>
          </a:xfrm>
          <a:prstGeom prst="rect">
            <a:avLst/>
          </a:prstGeom>
        </p:spPr>
      </p:pic>
      <p:pic>
        <p:nvPicPr>
          <p:cNvPr id="5" name="Picture 4" descr="dif tone 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7068" y="4572700"/>
            <a:ext cx="2536669" cy="1428050"/>
          </a:xfrm>
          <a:prstGeom prst="rect">
            <a:avLst/>
          </a:prstGeom>
        </p:spPr>
      </p:pic>
      <p:pic>
        <p:nvPicPr>
          <p:cNvPr id="8" name="Picture 7" descr="IMG_0867.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74921" y="1551289"/>
            <a:ext cx="2208024" cy="2944031"/>
          </a:xfrm>
          <a:prstGeom prst="rect">
            <a:avLst/>
          </a:prstGeom>
        </p:spPr>
      </p:pic>
      <p:pic>
        <p:nvPicPr>
          <p:cNvPr id="9" name="Picture 8" descr="IMG_1034.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63737" y="3747407"/>
            <a:ext cx="1780264" cy="2373686"/>
          </a:xfrm>
          <a:prstGeom prst="rect">
            <a:avLst/>
          </a:prstGeom>
        </p:spPr>
      </p:pic>
      <p:sp>
        <p:nvSpPr>
          <p:cNvPr id="10" name="TextBox 9"/>
          <p:cNvSpPr txBox="1"/>
          <p:nvPr/>
        </p:nvSpPr>
        <p:spPr>
          <a:xfrm>
            <a:off x="97113" y="38075"/>
            <a:ext cx="8889725" cy="584775"/>
          </a:xfrm>
          <a:prstGeom prst="rect">
            <a:avLst/>
          </a:prstGeom>
          <a:noFill/>
        </p:spPr>
        <p:txBody>
          <a:bodyPr wrap="square" rtlCol="0">
            <a:spAutoFit/>
          </a:bodyPr>
          <a:lstStyle/>
          <a:p>
            <a:r>
              <a:rPr lang="en-US" sz="1600" dirty="0"/>
              <a:t>Making the LongNow 10,000 Year Clock bells  2014 </a:t>
            </a:r>
            <a:r>
              <a:rPr lang="mr-IN" sz="1600" dirty="0"/>
              <a:t>–</a:t>
            </a:r>
            <a:r>
              <a:rPr lang="en-US" sz="1600" dirty="0"/>
              <a:t> 2016 </a:t>
            </a:r>
          </a:p>
          <a:p>
            <a:r>
              <a:rPr lang="en-US" sz="1600" dirty="0"/>
              <a:t>Working with ADVEA’s Ryan Adams using ReSHAPE software to invent ‘difference tone’ bell</a:t>
            </a:r>
            <a:r>
              <a:rPr lang="en-US" sz="900" dirty="0"/>
              <a:t>.</a:t>
            </a:r>
          </a:p>
        </p:txBody>
      </p:sp>
      <p:sp>
        <p:nvSpPr>
          <p:cNvPr id="11" name="TextBox 10"/>
          <p:cNvSpPr txBox="1"/>
          <p:nvPr/>
        </p:nvSpPr>
        <p:spPr>
          <a:xfrm>
            <a:off x="75834" y="825459"/>
            <a:ext cx="6739304" cy="307777"/>
          </a:xfrm>
          <a:prstGeom prst="rect">
            <a:avLst/>
          </a:prstGeom>
          <a:noFill/>
        </p:spPr>
        <p:txBody>
          <a:bodyPr wrap="square" rtlCol="0">
            <a:spAutoFit/>
          </a:bodyPr>
          <a:lstStyle/>
          <a:p>
            <a:r>
              <a:rPr lang="en-US" sz="1400" dirty="0"/>
              <a:t>10 bells to be installed within the Clock mechanism inside a mountain in Texas, USA</a:t>
            </a:r>
          </a:p>
        </p:txBody>
      </p:sp>
      <p:pic>
        <p:nvPicPr>
          <p:cNvPr id="4" name="Picture 3">
            <a:extLst>
              <a:ext uri="{FF2B5EF4-FFF2-40B4-BE49-F238E27FC236}">
                <a16:creationId xmlns:a16="http://schemas.microsoft.com/office/drawing/2014/main" id="{7365CF1A-E71B-1543-AE24-385D0605A6F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497005" y="2721713"/>
            <a:ext cx="3743053" cy="2807290"/>
          </a:xfrm>
          <a:prstGeom prst="rect">
            <a:avLst/>
          </a:prstGeom>
        </p:spPr>
      </p:pic>
      <p:pic>
        <p:nvPicPr>
          <p:cNvPr id="7" name="Picture 6">
            <a:extLst>
              <a:ext uri="{FF2B5EF4-FFF2-40B4-BE49-F238E27FC236}">
                <a16:creationId xmlns:a16="http://schemas.microsoft.com/office/drawing/2014/main" id="{1812C950-C11B-8A40-AAD0-83F05FD1DE59}"/>
              </a:ext>
            </a:extLst>
          </p:cNvPr>
          <p:cNvPicPr>
            <a:picLocks noChangeAspect="1"/>
          </p:cNvPicPr>
          <p:nvPr/>
        </p:nvPicPr>
        <p:blipFill>
          <a:blip r:embed="rId7"/>
          <a:stretch>
            <a:fillRect/>
          </a:stretch>
        </p:blipFill>
        <p:spPr>
          <a:xfrm rot="5400000">
            <a:off x="2057208" y="3267420"/>
            <a:ext cx="3493714" cy="1965214"/>
          </a:xfrm>
          <a:prstGeom prst="rect">
            <a:avLst/>
          </a:prstGeom>
        </p:spPr>
      </p:pic>
      <p:sp>
        <p:nvSpPr>
          <p:cNvPr id="3" name="TextBox 2">
            <a:extLst>
              <a:ext uri="{FF2B5EF4-FFF2-40B4-BE49-F238E27FC236}">
                <a16:creationId xmlns:a16="http://schemas.microsoft.com/office/drawing/2014/main" id="{B1316BDD-4954-794D-AD47-BD61B7079A3E}"/>
              </a:ext>
            </a:extLst>
          </p:cNvPr>
          <p:cNvSpPr txBox="1"/>
          <p:nvPr/>
        </p:nvSpPr>
        <p:spPr>
          <a:xfrm>
            <a:off x="-29124" y="1139535"/>
            <a:ext cx="4059282" cy="369332"/>
          </a:xfrm>
          <a:prstGeom prst="rect">
            <a:avLst/>
          </a:prstGeom>
          <a:noFill/>
        </p:spPr>
        <p:txBody>
          <a:bodyPr wrap="square" rtlCol="0">
            <a:spAutoFit/>
          </a:bodyPr>
          <a:lstStyle/>
          <a:p>
            <a:r>
              <a:rPr lang="en-AU" dirty="0"/>
              <a:t>(</a:t>
            </a:r>
            <a:r>
              <a:rPr lang="en-US" u="sng" dirty="0">
                <a:hlinkClick r:id="rId8"/>
              </a:rPr>
              <a:t>www.longnow.org/people/clock</a:t>
            </a:r>
            <a:r>
              <a:rPr lang="en-AU" dirty="0"/>
              <a:t>) </a:t>
            </a:r>
            <a:endParaRPr lang="en-US" dirty="0"/>
          </a:p>
        </p:txBody>
      </p:sp>
      <p:sp>
        <p:nvSpPr>
          <p:cNvPr id="6" name="TextBox 5">
            <a:extLst>
              <a:ext uri="{FF2B5EF4-FFF2-40B4-BE49-F238E27FC236}">
                <a16:creationId xmlns:a16="http://schemas.microsoft.com/office/drawing/2014/main" id="{FB62C066-43DD-A34B-ABA9-7449DAADA20D}"/>
              </a:ext>
            </a:extLst>
          </p:cNvPr>
          <p:cNvSpPr txBox="1"/>
          <p:nvPr/>
        </p:nvSpPr>
        <p:spPr>
          <a:xfrm>
            <a:off x="97113" y="1551289"/>
            <a:ext cx="4574900" cy="646331"/>
          </a:xfrm>
          <a:prstGeom prst="rect">
            <a:avLst/>
          </a:prstGeom>
          <a:noFill/>
        </p:spPr>
        <p:txBody>
          <a:bodyPr wrap="square" rtlCol="0">
            <a:spAutoFit/>
          </a:bodyPr>
          <a:lstStyle/>
          <a:p>
            <a:r>
              <a:rPr lang="en-US" dirty="0"/>
              <a:t>https://</a:t>
            </a:r>
            <a:r>
              <a:rPr lang="en-US" dirty="0" err="1"/>
              <a:t>youtu.be</a:t>
            </a:r>
            <a:r>
              <a:rPr lang="en-US" dirty="0"/>
              <a:t>/pKuJBGb_pN4</a:t>
            </a:r>
            <a:endParaRPr lang="en-AU" dirty="0"/>
          </a:p>
          <a:p>
            <a:endParaRPr lang="en-US" dirty="0"/>
          </a:p>
        </p:txBody>
      </p:sp>
    </p:spTree>
    <p:extLst>
      <p:ext uri="{BB962C8B-B14F-4D97-AF65-F5344CB8AC3E}">
        <p14:creationId xmlns:p14="http://schemas.microsoft.com/office/powerpoint/2010/main" val="765938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4A2EEF-9948-7343-B647-7F21A59F34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86375" y="857250"/>
            <a:ext cx="3857625" cy="5143500"/>
          </a:xfrm>
          <a:prstGeom prst="rect">
            <a:avLst/>
          </a:prstGeom>
        </p:spPr>
      </p:pic>
      <p:sp>
        <p:nvSpPr>
          <p:cNvPr id="8" name="TextBox 7">
            <a:extLst>
              <a:ext uri="{FF2B5EF4-FFF2-40B4-BE49-F238E27FC236}">
                <a16:creationId xmlns:a16="http://schemas.microsoft.com/office/drawing/2014/main" id="{FBCFACA9-B783-3147-8B1F-430B8D052754}"/>
              </a:ext>
            </a:extLst>
          </p:cNvPr>
          <p:cNvSpPr txBox="1"/>
          <p:nvPr/>
        </p:nvSpPr>
        <p:spPr>
          <a:xfrm>
            <a:off x="0" y="857250"/>
            <a:ext cx="5286375" cy="5963171"/>
          </a:xfrm>
          <a:prstGeom prst="rect">
            <a:avLst/>
          </a:prstGeom>
          <a:noFill/>
        </p:spPr>
        <p:txBody>
          <a:bodyPr wrap="square" rtlCol="0">
            <a:spAutoFit/>
          </a:bodyPr>
          <a:lstStyle/>
          <a:p>
            <a:r>
              <a:rPr lang="en-US" sz="1600" b="1" dirty="0">
                <a:cs typeface="Arial" panose="020B0604020202020204" pitchFamily="34" charset="0"/>
              </a:rPr>
              <a:t>Musical possibility of ancient Asian bell design.</a:t>
            </a:r>
          </a:p>
          <a:p>
            <a:endParaRPr lang="en-US" sz="1600" b="1" dirty="0">
              <a:cs typeface="Arial" panose="020B0604020202020204" pitchFamily="34" charset="0"/>
            </a:endParaRPr>
          </a:p>
          <a:p>
            <a:r>
              <a:rPr lang="en-US" sz="1600" dirty="0">
                <a:cs typeface="Arial" panose="020B0604020202020204" pitchFamily="34" charset="0"/>
              </a:rPr>
              <a:t>Elliptical ‘</a:t>
            </a:r>
            <a:r>
              <a:rPr lang="en-US" sz="1600" dirty="0" err="1">
                <a:cs typeface="Arial" panose="020B0604020202020204" pitchFamily="34" charset="0"/>
              </a:rPr>
              <a:t>nao</a:t>
            </a:r>
            <a:r>
              <a:rPr lang="en-US" sz="1600" dirty="0">
                <a:cs typeface="Arial" panose="020B0604020202020204" pitchFamily="34" charset="0"/>
              </a:rPr>
              <a:t>’ bells from pre-Han dynasty China were the first bronze musical sets of bells. Bringing FEA and modern casting technology to see what musicality can be achieved in this bell design through software iteration.</a:t>
            </a:r>
          </a:p>
          <a:p>
            <a:endParaRPr lang="en-US" sz="1600" dirty="0">
              <a:cs typeface="Arial" panose="020B0604020202020204" pitchFamily="34" charset="0"/>
            </a:endParaRPr>
          </a:p>
          <a:p>
            <a:r>
              <a:rPr lang="en-US" sz="1600" b="1" dirty="0">
                <a:cs typeface="Arial" panose="020B0604020202020204" pitchFamily="34" charset="0"/>
              </a:rPr>
              <a:t>New shapes (and sounds) for ‘twisted’ sound vessels.</a:t>
            </a:r>
          </a:p>
          <a:p>
            <a:endParaRPr lang="en-US" sz="1600" b="1" dirty="0">
              <a:cs typeface="Arial" panose="020B0604020202020204" pitchFamily="34" charset="0"/>
            </a:endParaRPr>
          </a:p>
          <a:p>
            <a:r>
              <a:rPr lang="en-US" sz="1600" dirty="0">
                <a:cs typeface="Arial" panose="020B0604020202020204" pitchFamily="34" charset="0"/>
              </a:rPr>
              <a:t>Using 3D computer modelling software to model complex twisting forms as sculpture and as vibrational vessels for new kinds of music experience.</a:t>
            </a:r>
          </a:p>
          <a:p>
            <a:endParaRPr lang="en-US" sz="1600" b="1" dirty="0">
              <a:cs typeface="Arial" panose="020B0604020202020204" pitchFamily="34" charset="0"/>
            </a:endParaRPr>
          </a:p>
          <a:p>
            <a:r>
              <a:rPr lang="en-US" sz="1600" b="1" dirty="0">
                <a:cs typeface="Arial" panose="020B0604020202020204" pitchFamily="34" charset="0"/>
              </a:rPr>
              <a:t>3D printing bells in metal</a:t>
            </a:r>
          </a:p>
          <a:p>
            <a:endParaRPr lang="en-US" sz="1600" b="1" dirty="0">
              <a:cs typeface="Arial" panose="020B0604020202020204" pitchFamily="34" charset="0"/>
            </a:endParaRPr>
          </a:p>
          <a:p>
            <a:r>
              <a:rPr lang="en-US" sz="1600" dirty="0">
                <a:cs typeface="Arial" panose="020B0604020202020204" pitchFamily="34" charset="0"/>
              </a:rPr>
              <a:t>Applying the technology of 3D printing in metal to bell design.  Exploring the acoustic range of such printed objects. Printing allows the creation complex forms beyond the capability of cast forms. </a:t>
            </a:r>
          </a:p>
          <a:p>
            <a:endParaRPr lang="en-US" sz="1600" b="1" dirty="0">
              <a:cs typeface="Arial" panose="020B0604020202020204" pitchFamily="34" charset="0"/>
            </a:endParaRPr>
          </a:p>
          <a:p>
            <a:r>
              <a:rPr lang="en-US" sz="1600" b="1" dirty="0">
                <a:cs typeface="Arial" panose="020B0604020202020204" pitchFamily="34" charset="0"/>
              </a:rPr>
              <a:t>Mechanical clocks and bells as sculpture</a:t>
            </a:r>
          </a:p>
          <a:p>
            <a:endParaRPr lang="en-US" sz="1600" b="1" dirty="0">
              <a:cs typeface="Arial" panose="020B0604020202020204" pitchFamily="34" charset="0"/>
            </a:endParaRPr>
          </a:p>
          <a:p>
            <a:r>
              <a:rPr lang="en-US" sz="1600" dirty="0">
                <a:cs typeface="Arial" panose="020B0604020202020204" pitchFamily="34" charset="0"/>
              </a:rPr>
              <a:t>Exploring new sculptural forms for clocks and bells.</a:t>
            </a:r>
          </a:p>
          <a:p>
            <a:endParaRPr lang="en-US" sz="1350" b="1" dirty="0">
              <a:cs typeface="Arial" panose="020B0604020202020204" pitchFamily="34" charset="0"/>
            </a:endParaRPr>
          </a:p>
        </p:txBody>
      </p:sp>
      <p:sp>
        <p:nvSpPr>
          <p:cNvPr id="9" name="TextBox 8">
            <a:extLst>
              <a:ext uri="{FF2B5EF4-FFF2-40B4-BE49-F238E27FC236}">
                <a16:creationId xmlns:a16="http://schemas.microsoft.com/office/drawing/2014/main" id="{0B25256A-5203-8B49-8516-F977719B0533}"/>
              </a:ext>
            </a:extLst>
          </p:cNvPr>
          <p:cNvSpPr txBox="1"/>
          <p:nvPr/>
        </p:nvSpPr>
        <p:spPr>
          <a:xfrm>
            <a:off x="5414962" y="5557838"/>
            <a:ext cx="3471863" cy="507831"/>
          </a:xfrm>
          <a:prstGeom prst="rect">
            <a:avLst/>
          </a:prstGeom>
          <a:noFill/>
        </p:spPr>
        <p:txBody>
          <a:bodyPr wrap="square" rtlCol="0">
            <a:spAutoFit/>
          </a:bodyPr>
          <a:lstStyle/>
          <a:p>
            <a:r>
              <a:rPr lang="en-US" sz="1350" dirty="0">
                <a:solidFill>
                  <a:schemeClr val="bg1"/>
                </a:solidFill>
              </a:rPr>
              <a:t>3 m tall ‘Twist Bell’ on the bank of the Yarra River, Melbourne. Australian Bell 02019</a:t>
            </a:r>
          </a:p>
        </p:txBody>
      </p:sp>
      <p:sp>
        <p:nvSpPr>
          <p:cNvPr id="2" name="TextBox 1">
            <a:extLst>
              <a:ext uri="{FF2B5EF4-FFF2-40B4-BE49-F238E27FC236}">
                <a16:creationId xmlns:a16="http://schemas.microsoft.com/office/drawing/2014/main" id="{0A8F94AB-4F33-314A-B160-ED3F6DA4881C}"/>
              </a:ext>
            </a:extLst>
          </p:cNvPr>
          <p:cNvSpPr txBox="1"/>
          <p:nvPr/>
        </p:nvSpPr>
        <p:spPr>
          <a:xfrm>
            <a:off x="214313" y="114300"/>
            <a:ext cx="8672512" cy="369332"/>
          </a:xfrm>
          <a:prstGeom prst="rect">
            <a:avLst/>
          </a:prstGeom>
          <a:noFill/>
        </p:spPr>
        <p:txBody>
          <a:bodyPr wrap="square" rtlCol="0">
            <a:spAutoFit/>
          </a:bodyPr>
          <a:lstStyle/>
          <a:p>
            <a:r>
              <a:rPr lang="en-US" dirty="0"/>
              <a:t>Research directions Australian Bell is exploring:  </a:t>
            </a:r>
          </a:p>
        </p:txBody>
      </p:sp>
    </p:spTree>
    <p:extLst>
      <p:ext uri="{BB962C8B-B14F-4D97-AF65-F5344CB8AC3E}">
        <p14:creationId xmlns:p14="http://schemas.microsoft.com/office/powerpoint/2010/main" val="2852759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4753" y="120752"/>
            <a:ext cx="5092700" cy="369332"/>
          </a:xfrm>
          <a:prstGeom prst="rect">
            <a:avLst/>
          </a:prstGeom>
          <a:noFill/>
        </p:spPr>
        <p:txBody>
          <a:bodyPr wrap="square" rtlCol="0">
            <a:spAutoFit/>
          </a:bodyPr>
          <a:lstStyle/>
          <a:p>
            <a:r>
              <a:rPr lang="en-US" dirty="0"/>
              <a:t>Researching ancient Chinese bell design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203" y="4499160"/>
            <a:ext cx="3567417" cy="249733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9603" y="1953266"/>
            <a:ext cx="3894397" cy="2920798"/>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7825" t="12052" r="7391" b="12197"/>
          <a:stretch/>
        </p:blipFill>
        <p:spPr>
          <a:xfrm rot="5400000">
            <a:off x="6932273" y="395369"/>
            <a:ext cx="2648624" cy="177482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65" y="560155"/>
            <a:ext cx="5411241" cy="396588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5926" y="4526034"/>
            <a:ext cx="5248074" cy="2470465"/>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2076" y="-41528"/>
            <a:ext cx="1982626" cy="2596898"/>
          </a:xfrm>
          <a:prstGeom prst="rect">
            <a:avLst/>
          </a:prstGeom>
        </p:spPr>
      </p:pic>
      <p:sp>
        <p:nvSpPr>
          <p:cNvPr id="13" name="TextBox 12"/>
          <p:cNvSpPr txBox="1"/>
          <p:nvPr/>
        </p:nvSpPr>
        <p:spPr>
          <a:xfrm>
            <a:off x="524961" y="4181892"/>
            <a:ext cx="2405575" cy="276999"/>
          </a:xfrm>
          <a:prstGeom prst="rect">
            <a:avLst/>
          </a:prstGeom>
          <a:noFill/>
        </p:spPr>
        <p:txBody>
          <a:bodyPr wrap="square" rtlCol="0">
            <a:spAutoFit/>
          </a:bodyPr>
          <a:lstStyle/>
          <a:p>
            <a:r>
              <a:rPr lang="en-US" sz="1200" dirty="0"/>
              <a:t>Chime Conservatory Darwin 2008</a:t>
            </a:r>
          </a:p>
        </p:txBody>
      </p:sp>
      <p:sp>
        <p:nvSpPr>
          <p:cNvPr id="14" name="TextBox 13"/>
          <p:cNvSpPr txBox="1"/>
          <p:nvPr/>
        </p:nvSpPr>
        <p:spPr>
          <a:xfrm>
            <a:off x="4628271" y="4921696"/>
            <a:ext cx="2039815" cy="461665"/>
          </a:xfrm>
          <a:prstGeom prst="rect">
            <a:avLst/>
          </a:prstGeom>
          <a:noFill/>
        </p:spPr>
        <p:txBody>
          <a:bodyPr wrap="square" rtlCol="0">
            <a:spAutoFit/>
          </a:bodyPr>
          <a:lstStyle/>
          <a:p>
            <a:r>
              <a:rPr lang="en-US" sz="1200" dirty="0"/>
              <a:t>Marquis Yi 63 nao bell set replica</a:t>
            </a:r>
          </a:p>
        </p:txBody>
      </p:sp>
      <p:sp>
        <p:nvSpPr>
          <p:cNvPr id="15" name="TextBox 14"/>
          <p:cNvSpPr txBox="1"/>
          <p:nvPr/>
        </p:nvSpPr>
        <p:spPr>
          <a:xfrm>
            <a:off x="2560320" y="6555545"/>
            <a:ext cx="1827714" cy="276999"/>
          </a:xfrm>
          <a:prstGeom prst="rect">
            <a:avLst/>
          </a:prstGeom>
          <a:noFill/>
        </p:spPr>
        <p:txBody>
          <a:bodyPr wrap="square" rtlCol="0">
            <a:spAutoFit/>
          </a:bodyPr>
          <a:lstStyle/>
          <a:p>
            <a:r>
              <a:rPr lang="en-US" sz="1200" dirty="0"/>
              <a:t>Nao bell British Museum</a:t>
            </a:r>
          </a:p>
        </p:txBody>
      </p:sp>
      <p:sp>
        <p:nvSpPr>
          <p:cNvPr id="16" name="TextBox 15"/>
          <p:cNvSpPr txBox="1"/>
          <p:nvPr/>
        </p:nvSpPr>
        <p:spPr>
          <a:xfrm>
            <a:off x="5455192" y="190500"/>
            <a:ext cx="1719331" cy="461665"/>
          </a:xfrm>
          <a:prstGeom prst="rect">
            <a:avLst/>
          </a:prstGeom>
          <a:noFill/>
        </p:spPr>
        <p:txBody>
          <a:bodyPr wrap="square" rtlCol="0">
            <a:spAutoFit/>
          </a:bodyPr>
          <a:lstStyle/>
          <a:p>
            <a:r>
              <a:rPr lang="en-US" sz="1200" dirty="0"/>
              <a:t>Nao bell pattern for Chengdu Museum 2017</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9" y="4489250"/>
            <a:ext cx="1908026" cy="2544034"/>
          </a:xfrm>
          <a:prstGeom prst="rect">
            <a:avLst/>
          </a:prstGeom>
        </p:spPr>
      </p:pic>
      <p:sp>
        <p:nvSpPr>
          <p:cNvPr id="3" name="TextBox 2"/>
          <p:cNvSpPr txBox="1"/>
          <p:nvPr/>
        </p:nvSpPr>
        <p:spPr>
          <a:xfrm>
            <a:off x="197808" y="6581000"/>
            <a:ext cx="1585883" cy="276999"/>
          </a:xfrm>
          <a:prstGeom prst="rect">
            <a:avLst/>
          </a:prstGeom>
          <a:noFill/>
        </p:spPr>
        <p:txBody>
          <a:bodyPr wrap="none" rtlCol="0">
            <a:spAutoFit/>
          </a:bodyPr>
          <a:lstStyle/>
          <a:p>
            <a:r>
              <a:rPr lang="en-US" sz="1200" dirty="0"/>
              <a:t>Chengdu Museum bell</a:t>
            </a:r>
          </a:p>
        </p:txBody>
      </p:sp>
    </p:spTree>
    <p:extLst>
      <p:ext uri="{BB962C8B-B14F-4D97-AF65-F5344CB8AC3E}">
        <p14:creationId xmlns:p14="http://schemas.microsoft.com/office/powerpoint/2010/main" val="794606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741DF56-1978-A747-96C2-CCDB9F96BADC}"/>
              </a:ext>
            </a:extLst>
          </p:cNvPr>
          <p:cNvPicPr>
            <a:picLocks noChangeAspect="1"/>
          </p:cNvPicPr>
          <p:nvPr/>
        </p:nvPicPr>
        <p:blipFill>
          <a:blip r:embed="rId2"/>
          <a:stretch>
            <a:fillRect/>
          </a:stretch>
        </p:blipFill>
        <p:spPr>
          <a:xfrm>
            <a:off x="5844681" y="951574"/>
            <a:ext cx="3299319" cy="3217322"/>
          </a:xfrm>
          <a:prstGeom prst="rect">
            <a:avLst/>
          </a:prstGeom>
        </p:spPr>
      </p:pic>
      <p:pic>
        <p:nvPicPr>
          <p:cNvPr id="20" name="Picture 19">
            <a:extLst>
              <a:ext uri="{FF2B5EF4-FFF2-40B4-BE49-F238E27FC236}">
                <a16:creationId xmlns:a16="http://schemas.microsoft.com/office/drawing/2014/main" id="{604A37C0-4C23-344C-92F1-BB4C7EA63BDF}"/>
              </a:ext>
            </a:extLst>
          </p:cNvPr>
          <p:cNvPicPr>
            <a:picLocks noChangeAspect="1"/>
          </p:cNvPicPr>
          <p:nvPr/>
        </p:nvPicPr>
        <p:blipFill>
          <a:blip r:embed="rId3"/>
          <a:stretch>
            <a:fillRect/>
          </a:stretch>
        </p:blipFill>
        <p:spPr>
          <a:xfrm>
            <a:off x="5844680" y="3983105"/>
            <a:ext cx="3299319" cy="2874895"/>
          </a:xfrm>
          <a:prstGeom prst="rect">
            <a:avLst/>
          </a:prstGeom>
        </p:spPr>
      </p:pic>
      <p:pic>
        <p:nvPicPr>
          <p:cNvPr id="3" name="Picture 2">
            <a:extLst>
              <a:ext uri="{FF2B5EF4-FFF2-40B4-BE49-F238E27FC236}">
                <a16:creationId xmlns:a16="http://schemas.microsoft.com/office/drawing/2014/main" id="{C2814E6F-0EB1-D245-85A0-4007300F40D6}"/>
              </a:ext>
            </a:extLst>
          </p:cNvPr>
          <p:cNvPicPr>
            <a:picLocks noChangeAspect="1"/>
          </p:cNvPicPr>
          <p:nvPr/>
        </p:nvPicPr>
        <p:blipFill>
          <a:blip r:embed="rId4"/>
          <a:stretch>
            <a:fillRect/>
          </a:stretch>
        </p:blipFill>
        <p:spPr>
          <a:xfrm>
            <a:off x="0" y="0"/>
            <a:ext cx="5844681" cy="6858000"/>
          </a:xfrm>
          <a:prstGeom prst="rect">
            <a:avLst/>
          </a:prstGeom>
        </p:spPr>
      </p:pic>
      <p:sp>
        <p:nvSpPr>
          <p:cNvPr id="4" name="TextBox 3">
            <a:extLst>
              <a:ext uri="{FF2B5EF4-FFF2-40B4-BE49-F238E27FC236}">
                <a16:creationId xmlns:a16="http://schemas.microsoft.com/office/drawing/2014/main" id="{8F4F2C72-556B-DA48-BEDC-B723F16C6793}"/>
              </a:ext>
            </a:extLst>
          </p:cNvPr>
          <p:cNvSpPr txBox="1"/>
          <p:nvPr/>
        </p:nvSpPr>
        <p:spPr>
          <a:xfrm>
            <a:off x="5844680" y="0"/>
            <a:ext cx="3299319" cy="369332"/>
          </a:xfrm>
          <a:prstGeom prst="rect">
            <a:avLst/>
          </a:prstGeom>
          <a:noFill/>
        </p:spPr>
        <p:txBody>
          <a:bodyPr wrap="square" rtlCol="0">
            <a:spAutoFit/>
          </a:bodyPr>
          <a:lstStyle/>
          <a:p>
            <a:r>
              <a:rPr lang="en-US" dirty="0"/>
              <a:t>Twisted bronze vessel sculptures </a:t>
            </a:r>
          </a:p>
        </p:txBody>
      </p:sp>
    </p:spTree>
    <p:extLst>
      <p:ext uri="{BB962C8B-B14F-4D97-AF65-F5344CB8AC3E}">
        <p14:creationId xmlns:p14="http://schemas.microsoft.com/office/powerpoint/2010/main" val="2605379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444</TotalTime>
  <Words>673</Words>
  <Application>Microsoft Macintosh PowerPoint</Application>
  <PresentationFormat>On-screen Show (4:3)</PresentationFormat>
  <Paragraphs>60</Paragraphs>
  <Slides>12</Slides>
  <Notes>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ＭＳ Ｐゴシック</vt:lpstr>
      <vt:lpstr>Arial</vt:lpstr>
      <vt:lpstr>Calibri</vt:lpstr>
      <vt:lpstr>Mangal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Anton Hasell</dc:creator>
  <cp:lastModifiedBy>Anton Hasell</cp:lastModifiedBy>
  <cp:revision>63</cp:revision>
  <dcterms:created xsi:type="dcterms:W3CDTF">2017-07-29T11:20:28Z</dcterms:created>
  <dcterms:modified xsi:type="dcterms:W3CDTF">2024-06-04T05:43:44Z</dcterms:modified>
</cp:coreProperties>
</file>